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7" r:id="rId2"/>
    <p:sldId id="256" r:id="rId3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лгова Елена Борисовна" initials="ДЕБ" lastIdx="3" clrIdx="0">
    <p:extLst>
      <p:ext uri="{19B8F6BF-5375-455C-9EA6-DF929625EA0E}">
        <p15:presenceInfo xmlns:p15="http://schemas.microsoft.com/office/powerpoint/2012/main" userId="S-1-5-21-2356655543-2162514679-1277178298-325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9999FF"/>
    <a:srgbClr val="491F77"/>
    <a:srgbClr val="918BDB"/>
    <a:srgbClr val="8079D5"/>
    <a:srgbClr val="9CA1FC"/>
    <a:srgbClr val="99A3FF"/>
    <a:srgbClr val="6600CC"/>
    <a:srgbClr val="C1B2D8"/>
    <a:srgbClr val="D6B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1416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803405"/>
            <a:ext cx="7924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632201"/>
            <a:ext cx="7924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26518" y="4323846"/>
            <a:ext cx="2488881" cy="365125"/>
          </a:xfrm>
        </p:spPr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4323847"/>
            <a:ext cx="528732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725" y="1430868"/>
            <a:ext cx="2352675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8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85" y="4697362"/>
            <a:ext cx="861952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3884" y="977035"/>
            <a:ext cx="8612782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5516716"/>
            <a:ext cx="861822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6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753534"/>
            <a:ext cx="861822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3649134"/>
            <a:ext cx="84201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9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80" y="753534"/>
            <a:ext cx="8248121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9391" y="3509768"/>
            <a:ext cx="779409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4174598"/>
            <a:ext cx="8426981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79439"/>
            <a:ext cx="52332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0746" y="807720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25627" y="3021330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814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124703"/>
            <a:ext cx="8422681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41" y="3648317"/>
            <a:ext cx="8421409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78885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78885"/>
            <a:ext cx="52332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6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52677" y="762001"/>
            <a:ext cx="69094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43891" y="2202080"/>
            <a:ext cx="277368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3890" y="2904565"/>
            <a:ext cx="277368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77423" y="2201333"/>
            <a:ext cx="277368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575846" y="2904068"/>
            <a:ext cx="277368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88429" y="2192866"/>
            <a:ext cx="277368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88430" y="2904565"/>
            <a:ext cx="277368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82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352677" y="762000"/>
            <a:ext cx="6913816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43890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43890" y="2331720"/>
            <a:ext cx="277368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3890" y="4796104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96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6195" y="2331720"/>
            <a:ext cx="277368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65096" y="4796103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92812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92811" y="2331722"/>
            <a:ext cx="277368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92711" y="4796101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95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890" y="2194560"/>
            <a:ext cx="861822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0472" y="747184"/>
            <a:ext cx="1671638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890" y="746126"/>
            <a:ext cx="680120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3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0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753535"/>
            <a:ext cx="861822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891" y="3641726"/>
            <a:ext cx="861822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9339" y="381002"/>
            <a:ext cx="722771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890" y="2194560"/>
            <a:ext cx="4236461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8941" y="2194560"/>
            <a:ext cx="4233168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5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675" y="762000"/>
            <a:ext cx="6909435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719" y="2183802"/>
            <a:ext cx="399063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89" y="3132668"/>
            <a:ext cx="423646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74770" y="2183802"/>
            <a:ext cx="398733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940" y="3132668"/>
            <a:ext cx="423316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7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5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2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1524000"/>
            <a:ext cx="3343275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746760"/>
            <a:ext cx="505206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3124200"/>
            <a:ext cx="3343275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5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1524000"/>
            <a:ext cx="4415374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83984" y="751242"/>
            <a:ext cx="3980420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3124200"/>
            <a:ext cx="4415374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0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2675" y="764373"/>
            <a:ext cx="6909435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890" y="2194560"/>
            <a:ext cx="861822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6582" y="6356352"/>
            <a:ext cx="2315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5AB09-A804-4BB4-BE21-CD6E66512A04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3890" y="6355847"/>
            <a:ext cx="6154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937" y="381002"/>
            <a:ext cx="214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64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image" Target="../media/image3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5000">
              <a:srgbClr val="C1B2D8">
                <a:alpha val="59000"/>
              </a:srgbClr>
            </a:gs>
            <a:gs pos="56500">
              <a:srgbClr val="C1B2D8">
                <a:alpha val="22000"/>
              </a:srgbClr>
            </a:gs>
            <a:gs pos="100000">
              <a:srgbClr val="996633">
                <a:alpha val="33000"/>
              </a:srgb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7" y="4759661"/>
            <a:ext cx="3000004" cy="1942012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4831039" y="1198693"/>
            <a:ext cx="1689190" cy="954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336134" y="1193295"/>
            <a:ext cx="1447263" cy="812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174" y="4179827"/>
            <a:ext cx="1569946" cy="119136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329" y="3957943"/>
            <a:ext cx="1373394" cy="1103741"/>
          </a:xfrm>
          <a:prstGeom prst="rect">
            <a:avLst/>
          </a:prstGeom>
        </p:spPr>
      </p:pic>
      <p:sp>
        <p:nvSpPr>
          <p:cNvPr id="34" name="Пятиугольник 33"/>
          <p:cNvSpPr/>
          <p:nvPr/>
        </p:nvSpPr>
        <p:spPr>
          <a:xfrm>
            <a:off x="6900255" y="5940440"/>
            <a:ext cx="2899691" cy="484533"/>
          </a:xfrm>
          <a:prstGeom prst="homePlate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иугольник 32"/>
          <p:cNvSpPr/>
          <p:nvPr/>
        </p:nvSpPr>
        <p:spPr>
          <a:xfrm>
            <a:off x="6888187" y="5423976"/>
            <a:ext cx="2933065" cy="418744"/>
          </a:xfrm>
          <a:prstGeom prst="homePlate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>
            <a:off x="6888187" y="4177109"/>
            <a:ext cx="2978758" cy="1176368"/>
          </a:xfrm>
          <a:prstGeom prst="homePlate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6900256" y="3749701"/>
            <a:ext cx="2899690" cy="375667"/>
          </a:xfrm>
          <a:prstGeom prst="homePlate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683407" y="60560"/>
            <a:ext cx="3176953" cy="66987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 по профилактике коррупционных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иных правонарушений администрации Губернатора Новосибирской области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Правительства Новосибирской области</a:t>
            </a:r>
          </a:p>
          <a:p>
            <a:pPr algn="ctr"/>
            <a:endParaRPr lang="ru-RU" sz="1200" b="1" dirty="0" smtClean="0">
              <a:ln w="3175">
                <a:solidFill>
                  <a:schemeClr val="bg1"/>
                </a:solidFill>
              </a:ln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ОГРАНИЧЕНИЯ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УВОЛЬНЕНИЯ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ГОСУДАРСТВЕННОЙ (МУНИЦИПАЛЬНОЙ) СЛУЖБЫ СУЩЕСТВУЮТ</a:t>
            </a:r>
            <a:r>
              <a:rPr lang="en-US" sz="1600" b="1" dirty="0" smtClean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1600" b="1" dirty="0">
              <a:solidFill>
                <a:srgbClr val="491F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18296" y="6443309"/>
            <a:ext cx="1907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 Новосибирск</a:t>
            </a:r>
            <a:endParaRPr lang="ru-RU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  <a:endParaRPr lang="ru-RU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5688" y="3742605"/>
            <a:ext cx="312934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6E66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КОГО </a:t>
            </a:r>
            <a:endParaRPr lang="ru-RU" sz="1050" b="1" dirty="0" smtClean="0">
              <a:solidFill>
                <a:srgbClr val="6E66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 smtClean="0">
                <a:solidFill>
                  <a:srgbClr val="491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РАСПРОСТРАНЯЮТСЯ ОГРАНИЧЕНИЯ </a:t>
            </a:r>
            <a:endParaRPr lang="ru-RU" sz="900" b="1" dirty="0">
              <a:solidFill>
                <a:srgbClr val="491E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2641" y="4276259"/>
            <a:ext cx="28358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491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КАКОВЫ ПОЛНОМОЧИЯ </a:t>
            </a:r>
            <a:r>
              <a:rPr lang="ru-RU" sz="1050" b="1" dirty="0" smtClean="0">
                <a:solidFill>
                  <a:srgbClr val="6E66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КОМИССИЙ</a:t>
            </a:r>
            <a:r>
              <a:rPr lang="ru-RU" sz="1050" b="1" dirty="0" smtClean="0">
                <a:solidFill>
                  <a:srgbClr val="491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50" b="1" dirty="0">
              <a:solidFill>
                <a:srgbClr val="491E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rgbClr val="491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СОБЛЮДЕНИЮ ТРЕБОВАНИЙ К СЛУЖЕБНОМУ ПОВЕДЕНИЮ ГОСУДАРСТВЕННЫХ ГРАЖДАНСКИХ (МУНИЦИПАЛЬНЫХ) СЛУЖАЩИХ И УРЕГУЛИРОВАНИЮ КОНФЛИКТА (ОВ) </a:t>
            </a:r>
            <a:r>
              <a:rPr lang="ru-RU" sz="900" b="1" dirty="0" smtClean="0">
                <a:solidFill>
                  <a:srgbClr val="491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ИНТЕРЕСОВ (КОМИССИИ) </a:t>
            </a:r>
            <a:endParaRPr lang="ru-RU" sz="900" b="1" dirty="0">
              <a:solidFill>
                <a:srgbClr val="491E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3191" y="5415119"/>
            <a:ext cx="293738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491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КАКОВЫ</a:t>
            </a:r>
            <a:r>
              <a:rPr lang="ru-RU" sz="1050" b="1" dirty="0">
                <a:solidFill>
                  <a:srgbClr val="491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b="1" dirty="0">
                <a:solidFill>
                  <a:srgbClr val="6E66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ПОСЛЕДСТВИЯ</a:t>
            </a:r>
            <a:r>
              <a:rPr lang="ru-RU" sz="1050" b="1" dirty="0">
                <a:solidFill>
                  <a:srgbClr val="491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>
                <a:solidFill>
                  <a:srgbClr val="491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НАРУШЕНИЯ ТРЕБОВАНИЙ ЗАКОНОДАТЕЛЬСТВА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00120" y="5895505"/>
            <a:ext cx="336682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491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КАКИМИ </a:t>
            </a:r>
            <a:r>
              <a:rPr lang="ru-RU" sz="1050" b="1" dirty="0">
                <a:solidFill>
                  <a:srgbClr val="8079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НОРМАТИВНЫМИ И МЕТОДИЧЕСКИМИ МАТЕРИАЛАМИ </a:t>
            </a:r>
            <a:r>
              <a:rPr lang="ru-RU" sz="900" b="1" dirty="0">
                <a:solidFill>
                  <a:srgbClr val="491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ОЗНАКОМИТЬСЯ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560" y="2219468"/>
            <a:ext cx="2361773" cy="16843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5634" y="305017"/>
            <a:ext cx="2777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НОРМАТИВНЫЕ И МЕТОДИЧЕСКИЕ МАТЕРИАЛЫ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74" y="296306"/>
            <a:ext cx="665390" cy="66539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05058" y="1024694"/>
            <a:ext cx="27083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u="sng" dirty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000" i="1" u="sng" dirty="0" smtClean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граничение на трудоустройство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татья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Федерального закона от 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25.12.2008 № 273-ФЗ, </a:t>
            </a:r>
          </a:p>
          <a:p>
            <a:pPr algn="just"/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64.1 Трудового кодекса РФ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6869" y="1793706"/>
            <a:ext cx="26325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u="sng" dirty="0" smtClean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государственного</a:t>
            </a:r>
            <a:r>
              <a:rPr lang="en-US" sz="1000" i="1" u="sng" dirty="0" smtClean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000" i="1" u="sng" dirty="0" smtClean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муниципального (административного) управления</a:t>
            </a:r>
            <a:r>
              <a:rPr lang="ru-RU" sz="1000" i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пункт 4 статьи 1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Федерального закона от 25.12.2008 № 273-ФЗ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9563" y="2716273"/>
            <a:ext cx="2648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u="sng" dirty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к порядку и содержанию сообщения нового работодателя</a:t>
            </a:r>
            <a:r>
              <a:rPr lang="ru-RU" sz="1000" b="1" dirty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постановление Правительства РФ от 21.01.2015 № 29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8189" y="3486535"/>
            <a:ext cx="27083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u="sng" dirty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должностей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постановление Губернатора Новосибирской области от 20.09.2010 № 300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9563" y="4123098"/>
            <a:ext cx="27376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u="sng" dirty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о комиссиях</a:t>
            </a:r>
            <a:r>
              <a:rPr lang="ru-RU" sz="1000" i="1" dirty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постановление Губернатора Новосибирской области от 21.09.2010 № 306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8677" y="4778825"/>
            <a:ext cx="2801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Методические рекомендации Минтруда России по вопросам соблюдения ограничений, </a:t>
            </a:r>
            <a:endParaRPr lang="ru-RU" sz="1000" b="1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налагаемых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гражданина, замещавшего должность государственной (муниципальной) службы, при заключении им трудового или гражданско-правового договора с организацией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973" y="1058136"/>
            <a:ext cx="375412" cy="3754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457" y="1816133"/>
            <a:ext cx="375412" cy="3754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973" y="2736350"/>
            <a:ext cx="375412" cy="3754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886" y="3487220"/>
            <a:ext cx="375412" cy="3754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886" y="4127549"/>
            <a:ext cx="375412" cy="37541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343275" y="280689"/>
            <a:ext cx="3176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ПОСЛЕДСТВИЯ НАРУШЕНИЯ ТРЕБОВАНИЙ </a:t>
            </a:r>
            <a:r>
              <a:rPr lang="ru-RU" sz="1200" b="1" dirty="0" smtClean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ЗАКОНОДАТЕЛЬСТВА</a:t>
            </a:r>
          </a:p>
          <a:p>
            <a:pPr algn="ctr"/>
            <a:r>
              <a:rPr lang="ru-RU" sz="1200" b="1" dirty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200" b="1" dirty="0" smtClean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 ограничении на трудоустройство</a:t>
            </a:r>
            <a:endParaRPr lang="ru-RU" sz="1200" b="1" dirty="0">
              <a:solidFill>
                <a:srgbClr val="491F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0162" y="820231"/>
            <a:ext cx="391890" cy="3852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15191">
            <a:off x="5424845" y="820141"/>
            <a:ext cx="398357" cy="42385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3230483" y="1195630"/>
            <a:ext cx="16379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РАБОТОДАТЕЛЕМ – </a:t>
            </a:r>
          </a:p>
          <a:p>
            <a:pPr algn="ctr"/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ответственность в соответствии с законодательством РФ</a:t>
            </a:r>
          </a:p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762803" y="1170108"/>
            <a:ext cx="1858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ГРАЖДАНИНОМ – </a:t>
            </a:r>
          </a:p>
          <a:p>
            <a:pPr algn="ctr"/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прекращение трудового или гражданско-правового договора на выполнение работ (оказание услуг)</a:t>
            </a:r>
          </a:p>
        </p:txBody>
      </p:sp>
      <p:sp>
        <p:nvSpPr>
          <p:cNvPr id="37" name="Выгнутая вправо стрелка 36"/>
          <p:cNvSpPr/>
          <p:nvPr/>
        </p:nvSpPr>
        <p:spPr>
          <a:xfrm>
            <a:off x="4222981" y="1887242"/>
            <a:ext cx="426303" cy="447161"/>
          </a:xfrm>
          <a:prstGeom prst="curvedLeftArrow">
            <a:avLst/>
          </a:prstGeom>
          <a:solidFill>
            <a:srgbClr val="AA98C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228" y="2254334"/>
            <a:ext cx="601920" cy="606814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3978406" y="2285427"/>
            <a:ext cx="2660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19.29 КоАП РФ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Незаконное привлечение к трудовой деятельности либо к выполнению работ или оказанию услуг государственного или муниципального служащего либо бывшего государственного или муниципального служащего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7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0736" y="5120409"/>
            <a:ext cx="2266198" cy="170754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3442949" y="4001981"/>
            <a:ext cx="1213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Пленума Верховного Суда  РФ от 28.11.2017 </a:t>
            </a:r>
            <a:endParaRPr lang="ru-RU" sz="1000" b="1" i="1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b="1" i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000" b="1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918459" y="4201640"/>
            <a:ext cx="15474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 63 Обзора судебной практики Верховного Суда РФ № 3  </a:t>
            </a:r>
          </a:p>
          <a:p>
            <a:pPr algn="ctr"/>
            <a:r>
              <a:rPr lang="ru-RU" sz="1000" b="1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(утв. Президиумом Верховного Суда РФ 10.11.2021)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22052" y="3608866"/>
            <a:ext cx="1863876" cy="230832"/>
          </a:xfrm>
          <a:prstGeom prst="rect">
            <a:avLst/>
          </a:prstGeom>
          <a:solidFill>
            <a:srgbClr val="918BDB">
              <a:alpha val="2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административный штраф</a:t>
            </a:r>
            <a:endParaRPr lang="ru-RU" sz="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8389" y="3396892"/>
            <a:ext cx="605089" cy="605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23" y="4720685"/>
            <a:ext cx="654648" cy="6546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53635" y="6049801"/>
            <a:ext cx="651872" cy="6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5000">
              <a:srgbClr val="C1B2D8">
                <a:alpha val="59000"/>
              </a:srgbClr>
            </a:gs>
            <a:gs pos="56500">
              <a:srgbClr val="C1B2D8">
                <a:alpha val="22000"/>
              </a:srgbClr>
            </a:gs>
            <a:gs pos="100000">
              <a:srgbClr val="996633">
                <a:alpha val="33000"/>
              </a:srgb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Скругленный прямоугольник 77"/>
          <p:cNvSpPr/>
          <p:nvPr/>
        </p:nvSpPr>
        <p:spPr>
          <a:xfrm>
            <a:off x="3440579" y="4435703"/>
            <a:ext cx="3004604" cy="97123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86804" y="4402421"/>
            <a:ext cx="3134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ранее государственный (муниципальный) служащий осуществлял </a:t>
            </a:r>
          </a:p>
          <a:p>
            <a:pPr algn="ctr"/>
            <a:r>
              <a:rPr lang="ru-RU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ГОСУДАРСТВЕННОГО</a:t>
            </a:r>
            <a:r>
              <a:rPr lang="en-US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МУНИЦИПАЛЬНОГО (АДМИНИСТРАТИВНОГО) УПРАВЛЕНИЯ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отношении организации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6761652" y="5172415"/>
            <a:ext cx="1465183" cy="375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8326481" y="5167467"/>
            <a:ext cx="1514697" cy="6035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8307117" y="5154398"/>
            <a:ext cx="1628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</a:t>
            </a:r>
            <a:r>
              <a:rPr lang="ru-RU" sz="9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ЗАСЕДАНИЯ КОМИССИИ – </a:t>
            </a:r>
            <a:r>
              <a:rPr lang="ru-RU" sz="9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 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нового работодателя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6773814" y="4432756"/>
            <a:ext cx="3039382" cy="5591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746467" y="4430175"/>
            <a:ext cx="3160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МОТИВИРОВАННОГО ЗАКЛЮЧЕНИЯ 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(при соблюдении условий для заседания комиссии</a:t>
            </a:r>
            <a:r>
              <a:rPr lang="ru-RU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/>
            <a:endParaRPr lang="ru-RU" sz="1000" b="1" dirty="0">
              <a:solidFill>
                <a:srgbClr val="6E66D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773814" y="3813514"/>
            <a:ext cx="3039382" cy="38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6827213" y="2283307"/>
            <a:ext cx="2861910" cy="5615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араллелограмм 78"/>
          <p:cNvSpPr/>
          <p:nvPr/>
        </p:nvSpPr>
        <p:spPr>
          <a:xfrm>
            <a:off x="7263774" y="1267644"/>
            <a:ext cx="2549422" cy="974632"/>
          </a:xfrm>
          <a:prstGeom prst="parallelogram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413771" y="3011614"/>
            <a:ext cx="3004604" cy="113717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398121" y="2501552"/>
            <a:ext cx="3004604" cy="21770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3398121" y="1431907"/>
            <a:ext cx="3004604" cy="79177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91" y="4768797"/>
            <a:ext cx="2862182" cy="849607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1920871" y="3981912"/>
            <a:ext cx="1065849" cy="664505"/>
          </a:xfrm>
          <a:prstGeom prst="rect">
            <a:avLst/>
          </a:prstGeom>
          <a:solidFill>
            <a:srgbClr val="8469A7">
              <a:alpha val="19000"/>
            </a:srgbClr>
          </a:solidFill>
          <a:ln>
            <a:solidFill>
              <a:srgbClr val="491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43" y="3987013"/>
            <a:ext cx="1686327" cy="481597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32" y="2698270"/>
            <a:ext cx="2862182" cy="10779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94712" y="171152"/>
            <a:ext cx="3176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СОВОКУПНОСТЬ УСЛОВИЙ, ВЛЕКУЩИХ НЕОБХОДИМОСТЬ ПОЛУЧЕНИЯ </a:t>
            </a:r>
          </a:p>
          <a:p>
            <a:pPr algn="ctr"/>
            <a:r>
              <a:rPr lang="ru-RU" sz="1200" b="1" dirty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СОГЛАСИЯ </a:t>
            </a:r>
            <a:r>
              <a:rPr lang="ru-RU" sz="1200" b="1" dirty="0" smtClean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КОМИССИИ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ru-RU" sz="1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9984" y="1395331"/>
            <a:ext cx="32267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ражданин (государственный</a:t>
            </a:r>
            <a:r>
              <a:rPr lang="en-US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служащий)  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замещал(</a:t>
            </a:r>
            <a:r>
              <a:rPr lang="ru-RU" sz="1000" b="1" dirty="0" err="1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должность государственной (муниципальной) службы, </a:t>
            </a:r>
          </a:p>
          <a:p>
            <a:pPr algn="ctr"/>
            <a:r>
              <a:rPr lang="ru-RU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ВКЛЮЧЕННУЮ В ПЕРЕЧЕНЬ ДОЛЖНОСТЕЙ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27939" y="2473032"/>
            <a:ext cx="3016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даты увольнения </a:t>
            </a:r>
            <a:r>
              <a:rPr lang="ru-RU" sz="1000" b="1" dirty="0" smtClean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ПРОШЛО </a:t>
            </a:r>
            <a:r>
              <a:rPr lang="ru-RU" sz="1000" b="1" dirty="0" smtClean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2-х </a:t>
            </a:r>
            <a:r>
              <a:rPr lang="ru-RU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13772" y="3017846"/>
            <a:ext cx="30046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планирует заключить 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(заключила)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трудовой договор или гражданско-правовой договор с гражданином на выполнение работ (оказание услуг)</a:t>
            </a:r>
          </a:p>
          <a:p>
            <a:pPr algn="ctr"/>
            <a:r>
              <a:rPr lang="ru-RU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</a:t>
            </a:r>
            <a:r>
              <a:rPr lang="ru-RU" sz="1000" b="1" dirty="0" smtClean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МЕСЯЦА СТОИМОСТЬЮ </a:t>
            </a:r>
            <a:r>
              <a:rPr lang="ru-RU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</a:t>
            </a:r>
          </a:p>
          <a:p>
            <a:pPr algn="ctr"/>
            <a:r>
              <a:rPr lang="ru-RU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ТЫСЯЧ РУБЛЕЙ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34248" y="1106333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E66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52748" y="2154736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E66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65740" y="2676278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E66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65740" y="4089391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E66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967878" y="5437867"/>
            <a:ext cx="1" cy="244683"/>
          </a:xfrm>
          <a:prstGeom prst="straightConnector1">
            <a:avLst/>
          </a:prstGeom>
          <a:ln w="15875">
            <a:solidFill>
              <a:srgbClr val="491F7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07002" y="5530585"/>
            <a:ext cx="28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sz="2400" b="1" dirty="0">
              <a:solidFill>
                <a:srgbClr val="FF5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95148" y="5595194"/>
            <a:ext cx="3064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принятие обязательных для исполнения решений 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кадровым, организационно-техническим, финансовым, материально-техническим или иным вопросам, в том числе решения, связанные с выдачей разрешений (лицензий) на осуществление определенного вида деятельности и (или) отдельных действий данной организацией </a:t>
            </a:r>
            <a:r>
              <a:rPr lang="en-US" sz="9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9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900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 smtClean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</a:t>
            </a:r>
            <a:r>
              <a:rPr lang="ru-RU" sz="900" b="1" dirty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 таких решений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911" y="816877"/>
            <a:ext cx="758850" cy="6631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888" y="188026"/>
            <a:ext cx="2787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ГРАЖДАНИН</a:t>
            </a:r>
            <a:r>
              <a:rPr lang="en-US" sz="1200" b="1" dirty="0" smtClean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endParaRPr lang="ru-RU" sz="1200" b="1" dirty="0" smtClean="0">
              <a:solidFill>
                <a:srgbClr val="491F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ГОСУДАРСТВЕННЫЙ </a:t>
            </a:r>
            <a:r>
              <a:rPr lang="ru-RU" sz="1200" b="1" dirty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(МУНИЦИПАЛЬНЫЙ) СЛУЖАЩИЙ НАПРАВЛЯЕТ ОБРАЩЕНИЕ О ДАЧЕ СОГЛАСИЯ НА ЗАМЕЩЕНИЕ ДОЛЖНОСТИ</a:t>
            </a:r>
            <a:endParaRPr lang="ru-RU" sz="1200" b="1" u="sng" dirty="0">
              <a:solidFill>
                <a:srgbClr val="491F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79888" y="315087"/>
            <a:ext cx="549083" cy="385099"/>
          </a:xfrm>
          <a:prstGeom prst="ellipse">
            <a:avLst/>
          </a:prstGeom>
          <a:solidFill>
            <a:schemeClr val="tx1"/>
          </a:solidFill>
          <a:ln>
            <a:solidFill>
              <a:srgbClr val="491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endParaRPr lang="ru-RU" sz="1600" b="1" dirty="0">
              <a:solidFill>
                <a:srgbClr val="FF5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101" y="1513524"/>
            <a:ext cx="706273" cy="7193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226863" y="2223223"/>
            <a:ext cx="220968" cy="2894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592124" y="2217379"/>
            <a:ext cx="225739" cy="305191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-43296" y="1431907"/>
            <a:ext cx="143882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отдел</a:t>
            </a:r>
            <a:r>
              <a:rPr lang="ru-RU" sz="900" b="1" dirty="0">
                <a:solidFill>
                  <a:srgbClr val="FF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профилактике коррупционных и иных правонарушений</a:t>
            </a:r>
            <a:endParaRPr lang="ru-RU" sz="900" b="1" dirty="0" smtClean="0">
              <a:solidFill>
                <a:srgbClr val="FF5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(отдел администрации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900" b="1" dirty="0" smtClean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ru-RU" sz="900" dirty="0">
              <a:solidFill>
                <a:srgbClr val="66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05692" y="1432076"/>
            <a:ext cx="1309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подразделение 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государственного органа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(органа местного самоуправления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вопросам профилактики коррупции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0803" y="2515256"/>
            <a:ext cx="478867" cy="193156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-59589" y="2644506"/>
            <a:ext cx="33260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РАССМОТРЕНИЕ </a:t>
            </a:r>
            <a:r>
              <a:rPr lang="ru-RU" sz="1000" b="1" dirty="0" smtClean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ОБРАЩЕНИЯ  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</a:p>
          <a:p>
            <a:pPr lvl="0" algn="ctr"/>
            <a:r>
              <a:rPr lang="ru-RU" sz="1000" b="1" dirty="0" smtClean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</a:t>
            </a:r>
            <a:r>
              <a:rPr lang="ru-RU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МОТИВИРОВАННОГО </a:t>
            </a:r>
            <a:r>
              <a:rPr lang="ru-RU" sz="1000" b="1" dirty="0" smtClean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ЗАКЛЮЧЕНИЯ </a:t>
            </a:r>
            <a:r>
              <a:rPr lang="ru-RU" sz="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соблюдении условий для заседания комиссии</a:t>
            </a:r>
            <a:r>
              <a:rPr lang="ru-RU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/>
            <a:endParaRPr lang="ru-RU" sz="500" dirty="0" smtClean="0">
              <a:solidFill>
                <a:srgbClr val="6E66D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должностным лицом, ответственным 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профилактику коррупции в 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органе/</a:t>
            </a:r>
          </a:p>
          <a:p>
            <a:pPr algn="ctr"/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отделом администрации</a:t>
            </a:r>
            <a:endParaRPr lang="ru-RU" sz="900" b="1" dirty="0">
              <a:solidFill>
                <a:srgbClr val="6E66D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6434" y="3793195"/>
            <a:ext cx="478867" cy="19315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-14522" y="3964827"/>
            <a:ext cx="2010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000" b="1" dirty="0" smtClean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ПРЕДСТАВЛЕНИЕ МАТЕРИАЛОВ </a:t>
            </a:r>
          </a:p>
          <a:p>
            <a:pPr algn="ctr">
              <a:spcBef>
                <a:spcPts val="0"/>
              </a:spcBef>
            </a:pPr>
            <a:r>
              <a:rPr lang="ru-RU" sz="900" b="1" dirty="0" smtClean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председателю комиссии </a:t>
            </a:r>
            <a:endParaRPr lang="ru-RU" sz="900" b="1" dirty="0">
              <a:solidFill>
                <a:srgbClr val="6E66D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12449" y="4040174"/>
            <a:ext cx="10826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i="1" dirty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</a:t>
            </a:r>
          </a:p>
          <a:p>
            <a:pPr algn="ctr"/>
            <a:r>
              <a:rPr lang="ru-RU" sz="900" b="1" i="1" dirty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рабочих </a:t>
            </a:r>
            <a:r>
              <a:rPr lang="ru-RU" sz="900" b="1" i="1" dirty="0" smtClean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дней</a:t>
            </a:r>
            <a:endParaRPr lang="ru-RU" sz="900" b="1" i="1" dirty="0">
              <a:solidFill>
                <a:srgbClr val="491E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1249" y="4524418"/>
            <a:ext cx="478867" cy="19315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3409" y="4731594"/>
            <a:ext cx="2993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КОМИССИИ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принятия </a:t>
            </a:r>
          </a:p>
          <a:p>
            <a:pPr algn="ctr"/>
            <a:endParaRPr lang="ru-RU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РЕШЕНИЯ, 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491E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ИМЕЮЩЕГО ОБЯЗАТЕЛЬНЫЙ ХАРАКТЕР</a:t>
            </a:r>
            <a:endParaRPr lang="ru-RU" sz="1000" b="1" dirty="0">
              <a:solidFill>
                <a:srgbClr val="491E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7513">
            <a:off x="652170" y="5438577"/>
            <a:ext cx="390538" cy="38391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29846">
            <a:off x="2137988" y="5429852"/>
            <a:ext cx="377225" cy="401368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9371" y="5683628"/>
            <a:ext cx="161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дача согласия 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замещение должности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625086" y="5697711"/>
            <a:ext cx="1638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отказ 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замещении должности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6777223" y="311383"/>
            <a:ext cx="549083" cy="385099"/>
          </a:xfrm>
          <a:prstGeom prst="ellipse">
            <a:avLst/>
          </a:prstGeom>
          <a:solidFill>
            <a:schemeClr val="tx1"/>
          </a:solidFill>
          <a:ln>
            <a:solidFill>
              <a:srgbClr val="491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rgbClr val="FF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endParaRPr lang="ru-RU" sz="1600" b="1" dirty="0">
              <a:solidFill>
                <a:srgbClr val="FF5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079117" y="108434"/>
            <a:ext cx="2843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РАБОТОДАТЕЛЬ </a:t>
            </a:r>
            <a:r>
              <a:rPr lang="ru-RU" sz="1200" b="1" dirty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ЗАКЛЮЧЕНИЯ ТРУДОВОГО </a:t>
            </a:r>
            <a:r>
              <a:rPr lang="en-US" sz="1200" b="1" dirty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200" b="1" dirty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ГРАЖДАНСКО-ПРАВОВОГО </a:t>
            </a:r>
            <a:r>
              <a:rPr lang="ru-RU" sz="1200" b="1" dirty="0" smtClean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ДОГОВОРА с гражданином </a:t>
            </a:r>
            <a:r>
              <a:rPr lang="ru-RU" sz="1200" b="1" dirty="0">
                <a:solidFill>
                  <a:srgbClr val="491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направляет сообщение о трудоустройстве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1652" y="1204419"/>
            <a:ext cx="564654" cy="559305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7335700" y="1234061"/>
            <a:ext cx="2477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0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бязанность всех организаций, </a:t>
            </a:r>
            <a:endParaRPr lang="ru-RU" sz="1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b="1" i="1" dirty="0">
                <a:solidFill>
                  <a:srgbClr val="FF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000" b="1" i="1" dirty="0" err="1">
                <a:solidFill>
                  <a:srgbClr val="FF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1000" b="1" i="1" dirty="0">
                <a:solidFill>
                  <a:srgbClr val="FF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000" b="1" i="1" dirty="0" smtClean="0">
                <a:solidFill>
                  <a:srgbClr val="FF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государственных </a:t>
            </a:r>
            <a:r>
              <a:rPr lang="ru-RU" sz="1000" b="1" i="1" dirty="0">
                <a:solidFill>
                  <a:srgbClr val="FF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000" b="1" i="1" dirty="0" smtClean="0">
                <a:solidFill>
                  <a:srgbClr val="FF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муниципальных) учреждений,</a:t>
            </a:r>
            <a:r>
              <a:rPr lang="ru-RU" sz="1000" b="1" i="1" dirty="0" smtClean="0">
                <a:solidFill>
                  <a:srgbClr val="FF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i="1" dirty="0" smtClean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государственных</a:t>
            </a:r>
          </a:p>
          <a:p>
            <a:pPr algn="ctr"/>
            <a:r>
              <a:rPr lang="ru-RU" sz="1000" b="1" i="1" dirty="0" smtClean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(муниципальных) унитарных предприятий</a:t>
            </a:r>
            <a:endParaRPr lang="ru-RU" sz="1000" b="1" i="1" dirty="0">
              <a:solidFill>
                <a:srgbClr val="491E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942487" y="2293657"/>
            <a:ext cx="29847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ПИСЬМЕННОЕ СООБЩЕНИЕ НАПРАВЛЯЕТСЯ </a:t>
            </a:r>
            <a:r>
              <a:rPr lang="ru-RU" sz="1000" b="1" u="sng" dirty="0">
                <a:solidFill>
                  <a:srgbClr val="FF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10 дней </a:t>
            </a:r>
          </a:p>
          <a:p>
            <a:pPr algn="ctr"/>
            <a:r>
              <a:rPr lang="ru-RU" sz="1000" b="1" u="sng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дня заключения договора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6875" y="2287752"/>
            <a:ext cx="506899" cy="494913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6719852" y="2831360"/>
            <a:ext cx="301396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i="1" dirty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независимо от того, </a:t>
            </a:r>
            <a:r>
              <a:rPr lang="ru-RU" sz="900" i="1" dirty="0">
                <a:solidFill>
                  <a:srgbClr val="491F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входили </a:t>
            </a:r>
            <a:r>
              <a:rPr lang="ru-RU" sz="900" i="1" dirty="0" smtClean="0">
                <a:solidFill>
                  <a:srgbClr val="491F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ранее </a:t>
            </a:r>
            <a:r>
              <a:rPr lang="ru-RU" sz="900" i="1" dirty="0" smtClean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900" i="1" dirty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должностные (служебные) обязанности гражданина функции государственного / муниципального (административного) управления, или нет + </a:t>
            </a:r>
          </a:p>
          <a:p>
            <a:pPr algn="ctr"/>
            <a:r>
              <a:rPr lang="ru-RU" sz="900" i="1" dirty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 зависимости от размера заработной платы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6846" y="3599267"/>
            <a:ext cx="478867" cy="193156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615080" y="3804487"/>
            <a:ext cx="3356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представителю нанимателя (работодателю) </a:t>
            </a:r>
          </a:p>
          <a:p>
            <a:pPr algn="ctr"/>
            <a:r>
              <a:rPr lang="ru-RU" sz="10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последнему месту службы гражданина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6846" y="4228378"/>
            <a:ext cx="478867" cy="193156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6630105" y="5201470"/>
            <a:ext cx="1734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6E66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КОМИССИИ </a:t>
            </a:r>
          </a:p>
          <a:p>
            <a:pPr algn="ctr"/>
            <a:r>
              <a:rPr lang="ru-RU" sz="9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наличии оснований</a:t>
            </a:r>
            <a:endParaRPr lang="ru-RU" sz="9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620163" y="5724519"/>
            <a:ext cx="13257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дать согласие на замещение 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должности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945952" y="5875562"/>
            <a:ext cx="210845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установить, что замещение должности нарушает требования 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статьи 12 Федерального закона от 25.12.2008  № 273-ФЗ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3" name="Скругленная соединительная линия 62"/>
          <p:cNvCxnSpPr/>
          <p:nvPr/>
        </p:nvCxnSpPr>
        <p:spPr>
          <a:xfrm rot="5400000">
            <a:off x="7016223" y="5593710"/>
            <a:ext cx="216911" cy="177681"/>
          </a:xfrm>
          <a:prstGeom prst="curvedConnector3">
            <a:avLst>
              <a:gd name="adj1" fmla="val 50000"/>
            </a:avLst>
          </a:prstGeom>
          <a:ln w="15875">
            <a:solidFill>
              <a:srgbClr val="491E7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6668153" y="6208038"/>
            <a:ext cx="1358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900" b="1" dirty="0" smtClean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озможно иное </a:t>
            </a:r>
            <a:r>
              <a:rPr lang="ru-RU" sz="900" b="1" dirty="0">
                <a:solidFill>
                  <a:srgbClr val="491E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</a:t>
            </a:r>
          </a:p>
        </p:txBody>
      </p:sp>
      <p:cxnSp>
        <p:nvCxnSpPr>
          <p:cNvPr id="69" name="Прямая со стрелкой 68"/>
          <p:cNvCxnSpPr/>
          <p:nvPr/>
        </p:nvCxnSpPr>
        <p:spPr>
          <a:xfrm flipV="1">
            <a:off x="1482135" y="4227811"/>
            <a:ext cx="453175" cy="3088"/>
          </a:xfrm>
          <a:prstGeom prst="straightConnector1">
            <a:avLst/>
          </a:prstGeom>
          <a:ln w="12700">
            <a:solidFill>
              <a:srgbClr val="491E7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Рисунок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7204" y="4948102"/>
            <a:ext cx="478867" cy="19315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617" y="4958413"/>
            <a:ext cx="478867" cy="193156"/>
          </a:xfrm>
          <a:prstGeom prst="rect">
            <a:avLst/>
          </a:prstGeom>
        </p:spPr>
      </p:pic>
      <p:cxnSp>
        <p:nvCxnSpPr>
          <p:cNvPr id="92" name="Скругленная соединительная линия 91"/>
          <p:cNvCxnSpPr/>
          <p:nvPr/>
        </p:nvCxnSpPr>
        <p:spPr>
          <a:xfrm rot="16200000" flipH="1">
            <a:off x="7914408" y="5650128"/>
            <a:ext cx="337475" cy="168603"/>
          </a:xfrm>
          <a:prstGeom prst="curvedConnector3">
            <a:avLst>
              <a:gd name="adj1" fmla="val 50000"/>
            </a:avLst>
          </a:prstGeom>
          <a:ln w="15875">
            <a:solidFill>
              <a:srgbClr val="491E7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130775" y="5067708"/>
            <a:ext cx="2862182" cy="411500"/>
          </a:xfrm>
          <a:prstGeom prst="ellipse">
            <a:avLst/>
          </a:prstGeom>
          <a:noFill/>
          <a:ln w="15875">
            <a:solidFill>
              <a:srgbClr val="491F7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746762" y="6220519"/>
            <a:ext cx="1193873" cy="334664"/>
          </a:xfrm>
          <a:prstGeom prst="ellipse">
            <a:avLst/>
          </a:prstGeom>
          <a:noFill/>
          <a:ln w="15875">
            <a:solidFill>
              <a:srgbClr val="491F7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686791" y="6577370"/>
            <a:ext cx="2550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(решение носит рекомендательный характер)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7784" y="5978434"/>
            <a:ext cx="3054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 smtClean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ru-RU" sz="900" dirty="0" smtClean="0">
                <a:solidFill>
                  <a:srgbClr val="491F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Гражданами, ранее замещавшим </a:t>
            </a:r>
            <a:r>
              <a:rPr lang="ru-RU" sz="900" dirty="0">
                <a:solidFill>
                  <a:srgbClr val="491F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должности </a:t>
            </a:r>
            <a:r>
              <a:rPr lang="ru-RU" sz="900" dirty="0" smtClean="0">
                <a:solidFill>
                  <a:srgbClr val="491F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руководителей, заместителей руководителей исполнительных органов НСО, </a:t>
            </a:r>
            <a:r>
              <a:rPr lang="ru-RU" sz="900" dirty="0">
                <a:solidFill>
                  <a:srgbClr val="491F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должности </a:t>
            </a:r>
            <a:r>
              <a:rPr lang="ru-RU" sz="900" dirty="0" smtClean="0">
                <a:solidFill>
                  <a:srgbClr val="491F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гражданской службы </a:t>
            </a:r>
            <a:r>
              <a:rPr lang="ru-RU" sz="900" dirty="0">
                <a:solidFill>
                  <a:srgbClr val="491F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администрации Губернатора НСО и Правительства </a:t>
            </a:r>
            <a:r>
              <a:rPr lang="ru-RU" sz="900" dirty="0" smtClean="0">
                <a:solidFill>
                  <a:srgbClr val="491F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НСО </a:t>
            </a:r>
            <a:r>
              <a:rPr lang="en-US" sz="900" dirty="0" smtClean="0">
                <a:solidFill>
                  <a:srgbClr val="491F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900" dirty="0" smtClean="0">
                <a:solidFill>
                  <a:srgbClr val="491F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лицами</a:t>
            </a:r>
            <a:r>
              <a:rPr lang="ru-RU" sz="900" dirty="0">
                <a:solidFill>
                  <a:srgbClr val="491F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замещающими указанные </a:t>
            </a:r>
            <a:r>
              <a:rPr lang="ru-RU" sz="900" dirty="0" smtClean="0">
                <a:solidFill>
                  <a:srgbClr val="491F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должности</a:t>
            </a:r>
            <a:endParaRPr lang="ru-RU" sz="900" dirty="0">
              <a:solidFill>
                <a:srgbClr val="491F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1761</TotalTime>
  <Words>673</Words>
  <Application>Microsoft Office PowerPoint</Application>
  <PresentationFormat>Лист A4 (210x297 мм)</PresentationFormat>
  <Paragraphs>98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Tahoma</vt:lpstr>
      <vt:lpstr>Times New Roman</vt:lpstr>
      <vt:lpstr>След самолета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Ворокосова Людмила Игоревна</dc:creator>
  <cp:lastModifiedBy>Зимнякова Мария Сергеевна</cp:lastModifiedBy>
  <cp:revision>141</cp:revision>
  <cp:lastPrinted>2022-11-15T02:57:59Z</cp:lastPrinted>
  <dcterms:created xsi:type="dcterms:W3CDTF">2021-12-16T05:13:01Z</dcterms:created>
  <dcterms:modified xsi:type="dcterms:W3CDTF">2022-12-19T03:01:57Z</dcterms:modified>
</cp:coreProperties>
</file>